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1"/>
  </p:notesMasterIdLst>
  <p:sldIdLst>
    <p:sldId id="265" r:id="rId3"/>
    <p:sldId id="267" r:id="rId4"/>
    <p:sldId id="268" r:id="rId5"/>
    <p:sldId id="269" r:id="rId6"/>
    <p:sldId id="266" r:id="rId7"/>
    <p:sldId id="271" r:id="rId8"/>
    <p:sldId id="270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2EB"/>
    <a:srgbClr val="4D3C42"/>
    <a:srgbClr val="160B0E"/>
    <a:srgbClr val="34272C"/>
    <a:srgbClr val="020204"/>
    <a:srgbClr val="2C1E1F"/>
    <a:srgbClr val="372A31"/>
    <a:srgbClr val="2F2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25"/>
    <p:restoredTop sz="94674"/>
  </p:normalViewPr>
  <p:slideViewPr>
    <p:cSldViewPr snapToGrid="0" snapToObjects="1" showGuides="1">
      <p:cViewPr varScale="1">
        <p:scale>
          <a:sx n="70" d="100"/>
          <a:sy n="70" d="100"/>
        </p:scale>
        <p:origin x="4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F943CAC-0010-45B6-AB32-2B0C5BEE193D}" type="datetimeFigureOut">
              <a:rPr lang="he-IL" smtClean="0"/>
              <a:t>י"ט/אדר/תשפ"ה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6E1BD3C-4EF8-4DD7-A2CC-4B63E1F5ED4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304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717183-F4B4-444E-8804-E84FB59896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448" y="-625287"/>
            <a:ext cx="14173200" cy="926585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E7E5A8E-64BF-4D49-88AD-0761278388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264773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he-IL" dirty="0"/>
              <a:t>לחץ כאן כדי לערוך את הכותרת הראשית</a:t>
            </a:r>
            <a:endParaRPr lang="en-US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423B6A30-9573-CD42-8E17-188D31D127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2600" y="6356350"/>
            <a:ext cx="2743200" cy="365125"/>
          </a:xfrm>
        </p:spPr>
        <p:txBody>
          <a:bodyPr/>
          <a:lstStyle/>
          <a:p>
            <a:fld id="{3539CBAF-754C-A044-924E-4A85474B1A05}" type="datetimeFigureOut">
              <a:rPr lang="en-US" smtClean="0"/>
              <a:t>19/03/2025</a:t>
            </a:fld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BE819CB7-AAC8-2540-A5E6-96E0CE07C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30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3F40C572-0C67-864F-BC45-1236D4D1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5000" y="6356350"/>
            <a:ext cx="2743200" cy="365125"/>
          </a:xfrm>
        </p:spPr>
        <p:txBody>
          <a:bodyPr/>
          <a:lstStyle/>
          <a:p>
            <a:fld id="{E8219018-8691-254A-8861-19A686913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37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4A599-718B-4844-8246-0E335CF79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88B389-C07D-7844-BCC0-E2FAC4338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F23F3-0860-B746-95DD-93AE4529A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CBAF-754C-A044-924E-4A85474B1A05}" type="datetimeFigureOut">
              <a:rPr lang="en-US" smtClean="0"/>
              <a:t>19/03/2025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5410-7BFB-9F41-86ED-72C22C886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6B83-EDAD-1E4F-80A1-C333356D6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9018-8691-254A-8861-19A686913A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58891A-0712-EA43-9994-182C772B8F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3594" y="-773663"/>
            <a:ext cx="9572370" cy="841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25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528782-1353-0144-813D-115F35E807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9AAB37-2AAA-8540-918A-5D3B094DA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2B977-D427-164C-92C7-D86E8B7CB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CBAF-754C-A044-924E-4A85474B1A05}" type="datetimeFigureOut">
              <a:rPr lang="en-US" smtClean="0"/>
              <a:t>19/03/2025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BBAA2-277E-EF4C-9DD9-25589A277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8B0AA-6C2B-DF4A-9D13-6CB65ABE2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9018-8691-254A-8861-19A686913A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642FA5-211B-7D42-B89F-F1F7B6DE53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3594" y="-773663"/>
            <a:ext cx="9572370" cy="841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F56A28-6334-5E45-96C5-5081CBD009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3594" y="-773663"/>
            <a:ext cx="9572370" cy="84115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70DF54-2D79-A34A-A2FB-BB6E1ACF28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dirty="0"/>
              <a:t>לחץ כאן כדי לערוך את הכותרת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CD533-CCCD-F543-9C51-A23B0A1F734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e-IL" dirty="0"/>
              <a:t>לחץ כאן להכנסת טקסט, איור או תמונה</a:t>
            </a:r>
            <a:endParaRPr lang="en-US" dirty="0"/>
          </a:p>
          <a:p>
            <a:pPr lvl="1"/>
            <a:r>
              <a:rPr lang="he-IL" dirty="0"/>
              <a:t>טקסט ברמה שניה</a:t>
            </a:r>
            <a:endParaRPr lang="en-US" dirty="0"/>
          </a:p>
          <a:p>
            <a:pPr lvl="2"/>
            <a:r>
              <a:rPr lang="he-IL" dirty="0"/>
              <a:t>רמה שלישית</a:t>
            </a:r>
            <a:endParaRPr lang="en-US" dirty="0"/>
          </a:p>
          <a:p>
            <a:pPr lvl="3"/>
            <a:r>
              <a:rPr lang="he-IL" dirty="0"/>
              <a:t>רמה רביעית</a:t>
            </a:r>
            <a:endParaRPr lang="en-US" dirty="0"/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9C183-556A-F846-8792-4016A6246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CBAF-754C-A044-924E-4A85474B1A05}" type="datetimeFigureOut">
              <a:rPr lang="en-US" smtClean="0"/>
              <a:t>19/03/2025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59F65-D35E-2E42-BC81-E46C79D58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70309-E276-BB40-B2B1-21901A8A2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9018-8691-254A-8861-19A686913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60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AAAE6-D4A0-394A-BDB4-5A23FC9AC9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dirty="0"/>
              <a:t>לחץ כאן כדי לערוך את הכותרת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90674-661E-2444-967F-292E7BC78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6AEDD-4D6D-8548-AF4F-3E64F84C8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CBAF-754C-A044-924E-4A85474B1A05}" type="datetimeFigureOut">
              <a:rPr lang="en-US" smtClean="0"/>
              <a:t>19/03/2025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46DFB-0B0D-0E4F-A950-70313EA79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C12C6-4DD6-4B49-A891-9F9C25EE7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9018-8691-254A-8861-19A686913AD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474DFB-C6A1-8744-834D-163754E50C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3594" y="-773663"/>
            <a:ext cx="9572370" cy="841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1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EEC119-1E25-B242-8B4F-AAC5577661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3594" y="-773663"/>
            <a:ext cx="9572370" cy="84115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80300D-563F-9F42-814B-ADC7EBA94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290ED-D79E-6849-986A-7B8CD3CB10B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e-IL" dirty="0"/>
              <a:t>לחץ כאן להכנסת טקסט או תמונה</a:t>
            </a:r>
            <a:endParaRPr lang="en-US" dirty="0"/>
          </a:p>
          <a:p>
            <a:pPr lvl="1"/>
            <a:r>
              <a:rPr lang="he-IL" dirty="0"/>
              <a:t>טקסט ברמה שניה</a:t>
            </a:r>
            <a:endParaRPr lang="en-US" dirty="0"/>
          </a:p>
          <a:p>
            <a:pPr lvl="2"/>
            <a:r>
              <a:rPr lang="he-IL" dirty="0"/>
              <a:t>רמה שלישית</a:t>
            </a:r>
            <a:endParaRPr lang="en-US" dirty="0"/>
          </a:p>
          <a:p>
            <a:pPr lvl="3"/>
            <a:r>
              <a:rPr lang="he-IL" dirty="0"/>
              <a:t>רמה רביעית</a:t>
            </a:r>
            <a:endParaRPr lang="en-US" dirty="0"/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853CDD-3099-CC4E-AE29-A3FCF90233C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e-IL" dirty="0"/>
              <a:t>לחץ כאן להכנסת טקסט או תמונה</a:t>
            </a:r>
            <a:endParaRPr lang="en-US" dirty="0"/>
          </a:p>
          <a:p>
            <a:pPr lvl="1"/>
            <a:r>
              <a:rPr lang="he-IL" dirty="0"/>
              <a:t>טקסט ברמה שניה</a:t>
            </a:r>
            <a:endParaRPr lang="en-US" dirty="0"/>
          </a:p>
          <a:p>
            <a:pPr lvl="2"/>
            <a:r>
              <a:rPr lang="he-IL" dirty="0"/>
              <a:t>רמה שלישית</a:t>
            </a:r>
            <a:endParaRPr lang="en-US" dirty="0"/>
          </a:p>
          <a:p>
            <a:pPr lvl="3"/>
            <a:r>
              <a:rPr lang="he-IL" dirty="0"/>
              <a:t>רמה רביעית</a:t>
            </a:r>
            <a:endParaRPr lang="en-US" dirty="0"/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E92215-BCD0-9840-8154-96F37EDAC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CBAF-754C-A044-924E-4A85474B1A05}" type="datetimeFigureOut">
              <a:rPr lang="en-US" smtClean="0"/>
              <a:t>19/03/2025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64841D-4646-EB4C-8318-4CBD1A410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F3445-AC42-3C44-8858-9F6CE5F63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9018-8691-254A-8861-19A686913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60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1152C56-EEED-B241-836A-3D95D9B703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3594" y="-773663"/>
            <a:ext cx="9572370" cy="84115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CDBCE3-CE9A-4546-9181-1718937C3F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dirty="0"/>
              <a:t>לחץ כאן לעריכת הכותרת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A841C8-C5B7-5F4F-9A72-53C65C0214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להכנסת </a:t>
            </a:r>
            <a:r>
              <a:rPr lang="he-IL" dirty="0" err="1"/>
              <a:t>כתרת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13E64-3801-0049-80C7-65C24F8F441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e-IL" dirty="0"/>
              <a:t>לחץ כאן להכנסת טקסט או תמונה</a:t>
            </a:r>
            <a:endParaRPr lang="en-US" dirty="0"/>
          </a:p>
          <a:p>
            <a:pPr lvl="1"/>
            <a:r>
              <a:rPr lang="he-IL" dirty="0"/>
              <a:t>טקסט ברמה שניה</a:t>
            </a:r>
            <a:endParaRPr lang="en-US" dirty="0"/>
          </a:p>
          <a:p>
            <a:pPr lvl="2"/>
            <a:r>
              <a:rPr lang="he-IL" dirty="0"/>
              <a:t>רמה שלישית</a:t>
            </a:r>
            <a:endParaRPr lang="en-US" dirty="0"/>
          </a:p>
          <a:p>
            <a:pPr lvl="3"/>
            <a:r>
              <a:rPr lang="he-IL" dirty="0"/>
              <a:t>רמה רביעית</a:t>
            </a:r>
            <a:endParaRPr lang="en-US" dirty="0"/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082922-BFE0-A144-97C2-08BA22210D5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להכנסת כותרת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B9442A-8AB8-4244-874E-4D726C21BBA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e-IL" dirty="0"/>
              <a:t>לחץ כאן להכנסת טקסט או תמונה</a:t>
            </a:r>
            <a:endParaRPr lang="en-US" dirty="0"/>
          </a:p>
          <a:p>
            <a:pPr lvl="1"/>
            <a:r>
              <a:rPr lang="he-IL" dirty="0"/>
              <a:t>טקסט ברמה שניה</a:t>
            </a:r>
            <a:endParaRPr lang="en-US" dirty="0"/>
          </a:p>
          <a:p>
            <a:pPr lvl="2"/>
            <a:r>
              <a:rPr lang="he-IL" dirty="0"/>
              <a:t>רמה שלישית</a:t>
            </a:r>
            <a:endParaRPr lang="en-US" dirty="0"/>
          </a:p>
          <a:p>
            <a:pPr lvl="3"/>
            <a:r>
              <a:rPr lang="he-IL" dirty="0"/>
              <a:t>רמה רביעית</a:t>
            </a:r>
            <a:endParaRPr lang="en-US" dirty="0"/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4C101F-2E4B-784E-A0E8-F4F4B4E3A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CBAF-754C-A044-924E-4A85474B1A05}" type="datetimeFigureOut">
              <a:rPr lang="en-US" smtClean="0"/>
              <a:t>19/03/2025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19938-E0D3-7742-BA7E-C01E9C138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62AAB2-4431-7745-92EF-F40CC7087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9018-8691-254A-8861-19A686913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13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5BF248F-83FA-0E41-B89E-1D2EFB6DA5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448" y="-625287"/>
            <a:ext cx="14173200" cy="92658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243688-89B5-154B-880C-BDB5D28C6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761730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he-IL" dirty="0"/>
              <a:t>לחץ כאן כדי לערוך את הכותרת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29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8CE3EE-83B3-DE4E-ACEA-AA46D1CF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CBAF-754C-A044-924E-4A85474B1A05}" type="datetimeFigureOut">
              <a:rPr lang="en-US" smtClean="0"/>
              <a:t>19/03/2025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EA23CD-6BE4-0347-A39D-E7FA6C735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11FF6-33E3-B74B-A333-DB649EA56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9018-8691-254A-8861-19A686913AD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2F85CE-2BFA-7A43-886E-382D05696D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3594" y="-773663"/>
            <a:ext cx="9572370" cy="841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0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93E417-946E-9849-87ED-3EFE174A32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3594" y="-773663"/>
            <a:ext cx="9572370" cy="84115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C0F435-B6F7-A847-9970-83559CD9F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A5081-2340-0B49-A36B-262804E5550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dirty="0"/>
              <a:t>לחץ כאן להכנסת טקסט או תמונה</a:t>
            </a:r>
            <a:endParaRPr lang="en-US" dirty="0"/>
          </a:p>
          <a:p>
            <a:pPr lvl="1"/>
            <a:r>
              <a:rPr lang="he-IL" dirty="0"/>
              <a:t>טקסט ברמה שניה</a:t>
            </a:r>
            <a:endParaRPr lang="en-US" dirty="0"/>
          </a:p>
          <a:p>
            <a:pPr lvl="2"/>
            <a:r>
              <a:rPr lang="he-IL" dirty="0"/>
              <a:t>רמה שלישית</a:t>
            </a:r>
            <a:endParaRPr lang="en-US" dirty="0"/>
          </a:p>
          <a:p>
            <a:pPr lvl="3"/>
            <a:r>
              <a:rPr lang="he-IL" dirty="0"/>
              <a:t>רמה רביעית</a:t>
            </a:r>
            <a:endParaRPr lang="en-US" dirty="0"/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18120D-A480-4549-990E-9D87FF1A2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98DE95-0F58-0140-8245-CCE682E4C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CBAF-754C-A044-924E-4A85474B1A05}" type="datetimeFigureOut">
              <a:rPr lang="en-US" smtClean="0"/>
              <a:t>19/03/2025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9C82D9-5582-554D-B33E-03C8986B4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53AD0-505A-DC4A-86AC-B68BAEA05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9018-8691-254A-8861-19A686913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09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92E4D-C70C-B749-8F06-176F45A3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E8D790-C4D6-454A-BFCE-1D41306A96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44DDC-339D-DC40-A756-38DD43054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E86E07-1D14-364A-BA2B-81D374C82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CBAF-754C-A044-924E-4A85474B1A05}" type="datetimeFigureOut">
              <a:rPr lang="en-US" smtClean="0"/>
              <a:t>19/03/2025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747053-2FCB-AB4C-A429-E6581D794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7E2EDD-F37F-5C43-AAEA-16693C96F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9018-8691-254A-8861-19A686913AD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A98D5A-D1D8-2848-B580-E8F0B0BB28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3594" y="-773663"/>
            <a:ext cx="9572370" cy="841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98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A0A92-F6CC-194F-9A56-533B2A333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dirty="0"/>
              <a:t>לחץ כאן כדי לערוך את הכותרת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CF833-D530-DD43-8FF1-353BDEC00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dirty="0"/>
              <a:t>לחץ כאן להכנסת טקסט</a:t>
            </a:r>
            <a:endParaRPr lang="en-US" dirty="0"/>
          </a:p>
          <a:p>
            <a:pPr lvl="1"/>
            <a:r>
              <a:rPr lang="he-IL" dirty="0"/>
              <a:t>טקסט ברמה שניה</a:t>
            </a:r>
            <a:endParaRPr lang="en-US" dirty="0"/>
          </a:p>
          <a:p>
            <a:pPr lvl="2"/>
            <a:r>
              <a:rPr lang="he-IL" dirty="0"/>
              <a:t>רמה שלישית</a:t>
            </a:r>
            <a:endParaRPr lang="en-US" dirty="0"/>
          </a:p>
          <a:p>
            <a:pPr lvl="3"/>
            <a:r>
              <a:rPr lang="he-IL" dirty="0"/>
              <a:t>רמה רביעית</a:t>
            </a:r>
            <a:endParaRPr lang="en-US" dirty="0"/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0DEE0-6411-1B48-9D60-4C26604D1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2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9CBAF-754C-A044-924E-4A85474B1A05}" type="datetimeFigureOut">
              <a:rPr lang="en-US" smtClean="0"/>
              <a:pPr/>
              <a:t>19/03/2025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76A69-B03B-2348-BD68-E3784E562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3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33F8A-5F82-254D-921D-FE7CB01F3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5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19018-8691-254A-8861-19A686913AD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E90E8F-AAAE-B646-8254-20448601398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72529" y="294628"/>
            <a:ext cx="1257435" cy="86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1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 Hebrew" pitchFamily="2" charset="-79"/>
          <a:ea typeface="+mj-ea"/>
          <a:cs typeface="Open Sans Hebrew" pitchFamily="2" charset="-79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Clr>
          <a:srgbClr val="FE0D6A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 Hebrew" pitchFamily="2" charset="-79"/>
          <a:ea typeface="+mn-ea"/>
          <a:cs typeface="Open Sans Hebrew" pitchFamily="2" charset="-79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Hebrew" pitchFamily="2" charset="-79"/>
          <a:ea typeface="+mn-ea"/>
          <a:cs typeface="Open Sans Hebrew" pitchFamily="2" charset="-79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92D05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Hebrew" pitchFamily="2" charset="-79"/>
          <a:ea typeface="+mn-ea"/>
          <a:cs typeface="Open Sans Hebrew" pitchFamily="2" charset="-79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Hebrew" pitchFamily="2" charset="-79"/>
          <a:ea typeface="+mn-ea"/>
          <a:cs typeface="Open Sans Hebrew" pitchFamily="2" charset="-79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Clr>
          <a:schemeClr val="accent4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Hebrew" pitchFamily="2" charset="-79"/>
          <a:ea typeface="+mn-ea"/>
          <a:cs typeface="Open Sans Hebrew" pitchFamily="2" charset="-79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D8BF473-4254-4D4C-BCB7-E1FFC46A35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448" y="-625287"/>
            <a:ext cx="14173200" cy="92658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4D32AF7-179D-4F4C-9195-DF4155E3497D}"/>
              </a:ext>
            </a:extLst>
          </p:cNvPr>
          <p:cNvSpPr txBox="1">
            <a:spLocks/>
          </p:cNvSpPr>
          <p:nvPr userDrawn="1"/>
        </p:nvSpPr>
        <p:spPr>
          <a:xfrm>
            <a:off x="482600" y="470852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dirty="0">
                <a:latin typeface="Open Sans Hebrew" pitchFamily="2" charset="-79"/>
                <a:cs typeface="Open Sans Hebrew" pitchFamily="2" charset="-79"/>
              </a:rPr>
              <a:t>לחץ כאן כדי לערוך את הכותרת</a:t>
            </a:r>
            <a:endParaRPr lang="en-US" dirty="0">
              <a:latin typeface="Open Sans Hebrew" pitchFamily="2" charset="-79"/>
              <a:cs typeface="Open Sans Hebrew" pitchFamily="2" charset="-79"/>
            </a:endParaRP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CA2D57E2-6884-8049-91D5-9D842D65E8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2600" y="6356350"/>
            <a:ext cx="2743200" cy="365125"/>
          </a:xfrm>
          <a:prstGeom prst="rect">
            <a:avLst/>
          </a:prstGeom>
        </p:spPr>
        <p:txBody>
          <a:bodyPr/>
          <a:lstStyle>
            <a:lvl1pPr algn="l" rtl="1">
              <a:defRPr>
                <a:latin typeface="Open Sans Hebrew" pitchFamily="2" charset="-79"/>
                <a:cs typeface="Open Sans Hebrew" pitchFamily="2" charset="-79"/>
              </a:defRPr>
            </a:lvl1pPr>
          </a:lstStyle>
          <a:p>
            <a:fld id="{3539CBAF-754C-A044-924E-4A85474B1A05}" type="datetimeFigureOut">
              <a:rPr lang="en-US" smtClean="0"/>
              <a:pPr/>
              <a:t>19/03/2025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EEC13B3-E7F1-F940-8F67-3AD0F1C355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30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 rtl="1">
              <a:defRPr>
                <a:latin typeface="Open Sans Hebrew" pitchFamily="2" charset="-79"/>
                <a:cs typeface="Open Sans Hebrew" pitchFamily="2" charset="-79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E935EF8-8EE0-464D-A00C-9FC62363E9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5000" y="6356350"/>
            <a:ext cx="2743200" cy="365125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Open Sans Hebrew" pitchFamily="2" charset="-79"/>
                <a:cs typeface="Open Sans Hebrew" pitchFamily="2" charset="-79"/>
              </a:defRPr>
            </a:lvl1pPr>
          </a:lstStyle>
          <a:p>
            <a:fld id="{E8219018-8691-254A-8861-19A686913A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2899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641" y="2584169"/>
            <a:ext cx="7290807" cy="4253949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139148" y="622640"/>
            <a:ext cx="11469756" cy="276998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e-IL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מחלקת גשר</a:t>
            </a:r>
          </a:p>
          <a:p>
            <a:pPr algn="ctr"/>
            <a:r>
              <a:rPr lang="he-IL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מחלקת גברים צעירים המתמודדים עם משבר נפשי</a:t>
            </a:r>
          </a:p>
        </p:txBody>
      </p:sp>
    </p:spTree>
    <p:extLst>
      <p:ext uri="{BB962C8B-B14F-4D97-AF65-F5344CB8AC3E}">
        <p14:creationId xmlns:p14="http://schemas.microsoft.com/office/powerpoint/2010/main" val="330946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59026" y="1193568"/>
            <a:ext cx="11449878" cy="5029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spcBef>
                <a:spcPct val="20000"/>
              </a:spcBef>
            </a:pPr>
            <a:endParaRPr lang="he-IL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r" rtl="1">
              <a:spcBef>
                <a:spcPct val="20000"/>
              </a:spcBef>
            </a:pPr>
            <a:r>
              <a:rPr lang="he-IL" sz="3600" b="1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מיקום המחלקה </a:t>
            </a:r>
          </a:p>
          <a:p>
            <a:pPr lvl="0" algn="r" rtl="1">
              <a:spcBef>
                <a:spcPct val="20000"/>
              </a:spcBef>
            </a:pPr>
            <a:endParaRPr lang="he-IL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 rtl="1">
              <a:spcBef>
                <a:spcPct val="20000"/>
              </a:spcBef>
            </a:pPr>
            <a:r>
              <a:rPr lang="he-IL" sz="3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קמפוס "מרחבים לצעירים", המרכז הרפואי לטיפול במוח ובנפש באר יעקב נס ציונה</a:t>
            </a:r>
          </a:p>
          <a:p>
            <a:pPr lvl="0" algn="ctr" rtl="1">
              <a:spcBef>
                <a:spcPct val="20000"/>
              </a:spcBef>
            </a:pPr>
            <a:r>
              <a:rPr lang="he-IL" sz="3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רחוב </a:t>
            </a:r>
            <a:r>
              <a:rPr lang="he-IL" sz="3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התרמ"ג</a:t>
            </a:r>
            <a:r>
              <a:rPr lang="he-IL" sz="3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</a:p>
          <a:p>
            <a:pPr lvl="0" algn="r" rtl="1">
              <a:spcBef>
                <a:spcPct val="20000"/>
              </a:spcBef>
            </a:pPr>
            <a:endParaRPr lang="he-IL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r" rtl="1">
              <a:spcBef>
                <a:spcPct val="20000"/>
              </a:spcBef>
            </a:pPr>
            <a:endParaRPr lang="he-IL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r" rtl="1">
              <a:spcBef>
                <a:spcPct val="20000"/>
              </a:spcBef>
            </a:pPr>
            <a:endParaRPr lang="he-IL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r" rtl="1">
              <a:spcBef>
                <a:spcPct val="20000"/>
              </a:spcBef>
            </a:pPr>
            <a:endParaRPr lang="he-IL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8789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49087" y="1157766"/>
            <a:ext cx="11459817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spcBef>
                <a:spcPct val="20000"/>
              </a:spcBef>
            </a:pPr>
            <a:r>
              <a:rPr lang="he-IL" sz="3600" b="1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למי פונה המחלקה</a:t>
            </a:r>
          </a:p>
          <a:p>
            <a:pPr lvl="0" algn="r" rtl="1">
              <a:spcBef>
                <a:spcPct val="20000"/>
              </a:spcBef>
            </a:pPr>
            <a:endParaRPr lang="he-IL" sz="3200" b="1" u="sng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r" rtl="1">
              <a:spcBef>
                <a:spcPct val="20000"/>
              </a:spcBef>
            </a:pPr>
            <a:r>
              <a:rPr lang="he-IL" sz="3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מחלקת אשפוז פתוחה לגברים צעירים בגילאי 18-25 </a:t>
            </a:r>
          </a:p>
          <a:p>
            <a:pPr lvl="0" algn="r" rtl="1">
              <a:spcBef>
                <a:spcPct val="20000"/>
              </a:spcBef>
            </a:pPr>
            <a:endParaRPr lang="he-IL" sz="3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r" rtl="1">
              <a:spcBef>
                <a:spcPct val="20000"/>
              </a:spcBef>
            </a:pPr>
            <a:r>
              <a:rPr lang="he-IL" sz="3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המתמודדים עם משבר נפשי</a:t>
            </a:r>
          </a:p>
        </p:txBody>
      </p:sp>
    </p:spTree>
    <p:extLst>
      <p:ext uri="{BB962C8B-B14F-4D97-AF65-F5344CB8AC3E}">
        <p14:creationId xmlns:p14="http://schemas.microsoft.com/office/powerpoint/2010/main" val="828529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19271" y="1175037"/>
            <a:ext cx="11469756" cy="5275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spcBef>
                <a:spcPct val="20000"/>
              </a:spcBef>
            </a:pPr>
            <a:r>
              <a:rPr lang="he-IL" sz="3600" b="1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אנחנו מאמינים </a:t>
            </a:r>
          </a:p>
          <a:p>
            <a:pPr lvl="0" algn="r" rtl="1">
              <a:lnSpc>
                <a:spcPct val="150000"/>
              </a:lnSpc>
              <a:spcBef>
                <a:spcPct val="20000"/>
              </a:spcBef>
            </a:pPr>
            <a:r>
              <a:rPr lang="he-IL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בתהליכי איחוי וריפוי של שברים בהמשכיות החוויה של נפש האדם. </a:t>
            </a:r>
          </a:p>
          <a:p>
            <a:pPr lvl="0" algn="r" rtl="1">
              <a:lnSpc>
                <a:spcPct val="150000"/>
              </a:lnSpc>
              <a:spcBef>
                <a:spcPct val="20000"/>
              </a:spcBef>
            </a:pPr>
            <a:r>
              <a:rPr lang="he-IL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אנו מזמינים את האדם המתמודד עם אירוע נפשי מטלטל להתחיל לבנות תשתית פנימית וסביבתית בהתמודדות עם תחושת המצוקה והפגיעה התפקודית, ולהחזיר לו ולמשפחתו את תחושת הביטחון הבסיסית שהתערערה.</a:t>
            </a:r>
          </a:p>
        </p:txBody>
      </p:sp>
    </p:spTree>
    <p:extLst>
      <p:ext uri="{BB962C8B-B14F-4D97-AF65-F5344CB8AC3E}">
        <p14:creationId xmlns:p14="http://schemas.microsoft.com/office/powerpoint/2010/main" val="2032819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0" y="2304278"/>
            <a:ext cx="11469756" cy="4337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spcBef>
                <a:spcPct val="20000"/>
              </a:spcBef>
            </a:pPr>
            <a:r>
              <a:rPr lang="he-IL" sz="3600" b="1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במחלקה שלנו</a:t>
            </a:r>
            <a:endParaRPr lang="he-IL" sz="2900" b="1" u="sng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r" rtl="1">
              <a:lnSpc>
                <a:spcPct val="150000"/>
              </a:lnSpc>
              <a:spcBef>
                <a:spcPct val="20000"/>
              </a:spcBef>
            </a:pPr>
            <a:r>
              <a:rPr lang="he-IL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המטופלים ומשפחתם יזכו למסגרת טיפול רב מקצועית הכולל צוות רפואי ופרא-רפואי תוך מתן מענה לצרכים ולמאפיינים הן של התמודדות עם משבר אקוטי והן של השלב ההתפתחותי שבו נמצאים- בגרות צעירה.</a:t>
            </a:r>
            <a:b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169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343" y="813061"/>
            <a:ext cx="11455685" cy="19434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>
              <a:lnSpc>
                <a:spcPct val="150000"/>
              </a:lnSpc>
              <a:spcBef>
                <a:spcPct val="20000"/>
              </a:spcBef>
            </a:pPr>
            <a:r>
              <a:rPr lang="he-IL" sz="2800" b="1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צוות המחלקה מורכב מצוות רפואי ופרא- רפואי בניהולה</a:t>
            </a:r>
            <a:br>
              <a:rPr lang="en-US" sz="2800" b="1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800" b="1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של ד"ר מרינה קופצ'יק</a:t>
            </a:r>
            <a:br>
              <a:rPr lang="en-US" sz="2800" b="1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800" b="1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יו"ר איגוד הפסיכיאטריה בישראל </a:t>
            </a:r>
            <a:endParaRPr lang="he-IL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309731"/>
            <a:ext cx="11757990" cy="354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25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0" y="1921659"/>
            <a:ext cx="11469756" cy="527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spcBef>
                <a:spcPct val="20000"/>
              </a:spcBef>
            </a:pPr>
            <a:r>
              <a:rPr lang="he-IL" sz="3600" b="1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הטיפולים שלנו </a:t>
            </a:r>
          </a:p>
          <a:p>
            <a:pPr lvl="0" algn="r" rtl="1">
              <a:lnSpc>
                <a:spcPct val="150000"/>
              </a:lnSpc>
              <a:spcBef>
                <a:spcPct val="20000"/>
              </a:spcBef>
            </a:pPr>
            <a:r>
              <a:rPr lang="he-IL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אנו משתמשים במגוון שיטות: טיפול פסיכיאטרי | טיפול פסיכולוגי | טיפול בריפוי בעיסוק  | טיפול באומנויות | טיפול קבוצתי | טיפול משפחתי | </a:t>
            </a:r>
            <a:r>
              <a:rPr lang="he-IL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נוירומודולציה</a:t>
            </a:r>
            <a:r>
              <a:rPr lang="he-IL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מכינה טיפולית- לימודית | טיפול בתחלואה כפולה.</a:t>
            </a:r>
          </a:p>
          <a:p>
            <a:pPr lvl="0" algn="r" rtl="1">
              <a:lnSpc>
                <a:spcPct val="150000"/>
              </a:lnSpc>
              <a:spcBef>
                <a:spcPct val="20000"/>
              </a:spcBef>
            </a:pPr>
            <a:endParaRPr lang="he-IL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r" rtl="1">
              <a:lnSpc>
                <a:spcPct val="150000"/>
              </a:lnSpc>
              <a:spcBef>
                <a:spcPct val="20000"/>
              </a:spcBef>
            </a:pPr>
            <a:endParaRPr lang="he-IL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073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289" y="0"/>
            <a:ext cx="12252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2180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4B7ED837-8C26-0941-A654-9F51705AF4F7}" vid="{9D22355E-7792-6541-A90A-9CA3AB55641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4B7ED837-8C26-0941-A654-9F51705AF4F7}" vid="{1CBA0A27-650C-C648-BB9A-A21EE8290405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מצגת מרחבים</Template>
  <TotalTime>253</TotalTime>
  <Words>173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David</vt:lpstr>
      <vt:lpstr>Open Sans Hebrew</vt:lpstr>
      <vt:lpstr>Tahoma</vt:lpstr>
      <vt:lpstr>ערכת נושא Office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Owner</dc:creator>
  <cp:lastModifiedBy>רון לרנר</cp:lastModifiedBy>
  <cp:revision>37</cp:revision>
  <dcterms:created xsi:type="dcterms:W3CDTF">2021-01-31T10:52:35Z</dcterms:created>
  <dcterms:modified xsi:type="dcterms:W3CDTF">2025-03-19T07:21:07Z</dcterms:modified>
</cp:coreProperties>
</file>